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3">
  <p:sldMasterIdLst>
    <p:sldMasterId id="2147483662" r:id="rId1"/>
  </p:sldMasterIdLst>
  <p:notesMasterIdLst>
    <p:notesMasterId r:id="rId33"/>
  </p:notesMasterIdLst>
  <p:sldIdLst>
    <p:sldId id="256" r:id="rId2"/>
    <p:sldId id="320" r:id="rId3"/>
    <p:sldId id="258" r:id="rId4"/>
    <p:sldId id="295" r:id="rId5"/>
    <p:sldId id="296" r:id="rId6"/>
    <p:sldId id="297" r:id="rId7"/>
    <p:sldId id="298" r:id="rId8"/>
    <p:sldId id="299" r:id="rId9"/>
    <p:sldId id="300" r:id="rId10"/>
    <p:sldId id="301" r:id="rId11"/>
    <p:sldId id="302" r:id="rId12"/>
    <p:sldId id="303" r:id="rId13"/>
    <p:sldId id="304" r:id="rId14"/>
    <p:sldId id="305" r:id="rId15"/>
    <p:sldId id="306" r:id="rId16"/>
    <p:sldId id="307" r:id="rId17"/>
    <p:sldId id="308" r:id="rId18"/>
    <p:sldId id="321" r:id="rId19"/>
    <p:sldId id="322" r:id="rId20"/>
    <p:sldId id="323" r:id="rId21"/>
    <p:sldId id="324" r:id="rId22"/>
    <p:sldId id="309" r:id="rId23"/>
    <p:sldId id="310" r:id="rId24"/>
    <p:sldId id="311" r:id="rId25"/>
    <p:sldId id="312" r:id="rId26"/>
    <p:sldId id="313" r:id="rId27"/>
    <p:sldId id="314" r:id="rId28"/>
    <p:sldId id="315" r:id="rId29"/>
    <p:sldId id="317" r:id="rId30"/>
    <p:sldId id="318" r:id="rId31"/>
    <p:sldId id="319"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Q " initials="AQ"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50"/>
    <p:restoredTop sz="97765" autoAdjust="0"/>
  </p:normalViewPr>
  <p:slideViewPr>
    <p:cSldViewPr>
      <p:cViewPr>
        <p:scale>
          <a:sx n="110" d="100"/>
          <a:sy n="110" d="100"/>
        </p:scale>
        <p:origin x="-1008" y="-21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t>1/6/2017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t>‹#›</a:t>
            </a:fld>
            <a:endParaRPr lang="en-US"/>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381000" y="6356350"/>
            <a:ext cx="76200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Footer Placeholder 3"/>
          <p:cNvSpPr>
            <a:spLocks noGrp="1"/>
          </p:cNvSpPr>
          <p:nvPr>
            <p:ph type="ftr" sz="quarter" idx="11"/>
          </p:nvPr>
        </p:nvSpPr>
        <p:spPr>
          <a:xfrm>
            <a:off x="990600" y="6356350"/>
            <a:ext cx="7010400" cy="365125"/>
          </a:xfr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Footer Placeholder 3"/>
          <p:cNvSpPr>
            <a:spLocks noGrp="1"/>
          </p:cNvSpPr>
          <p:nvPr>
            <p:ph type="ftr" sz="quarter" idx="11"/>
          </p:nvPr>
        </p:nvSpPr>
        <p:spPr>
          <a:xfrm>
            <a:off x="990600" y="6356350"/>
            <a:ext cx="7010400" cy="365125"/>
          </a:xfr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990600" y="1676400"/>
            <a:ext cx="7696200" cy="4449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p:nvSpPr>
        <p:spPr>
          <a:xfrm>
            <a:off x="0" y="0"/>
            <a:ext cx="609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3"/>
          <p:cNvSpPr>
            <a:spLocks noGrp="1"/>
          </p:cNvSpPr>
          <p:nvPr>
            <p:ph type="ftr" sz="quarter" idx="11"/>
          </p:nvPr>
        </p:nvSpPr>
        <p:spPr>
          <a:xfrm>
            <a:off x="990600" y="6356350"/>
            <a:ext cx="7010400" cy="365125"/>
          </a:xfrm>
          <a:prstGeom prst="rect">
            <a:avLst/>
          </a:prstGeom>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24029010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4" name="Rectangle 3"/>
          <p:cNvSpPr/>
          <p:nvPr/>
        </p:nvSpPr>
        <p:spPr>
          <a:xfrm>
            <a:off x="0" y="-228600"/>
            <a:ext cx="9144000" cy="685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2313" y="914400"/>
            <a:ext cx="7772400" cy="1362075"/>
          </a:xfrm>
        </p:spPr>
        <p:txBody>
          <a:bodyPr anchor="t"/>
          <a:lstStyle>
            <a:lvl1pPr algn="l">
              <a:defRPr sz="4000" b="1" cap="all">
                <a:solidFill>
                  <a:schemeClr val="tx1"/>
                </a:solidFill>
              </a:defRPr>
            </a:lvl1pPr>
          </a:lstStyle>
          <a:p>
            <a:r>
              <a:rPr lang="en-US" smtClean="0"/>
              <a:t>Click to edit Master 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Footer Placeholder 3"/>
          <p:cNvSpPr>
            <a:spLocks noGrp="1"/>
          </p:cNvSpPr>
          <p:nvPr>
            <p:ph type="ftr" sz="quarter" idx="11"/>
          </p:nvPr>
        </p:nvSpPr>
        <p:spPr>
          <a:xfrm>
            <a:off x="722313" y="6356350"/>
            <a:ext cx="7278687" cy="365125"/>
          </a:xfrm>
          <a:prstGeom prst="rect">
            <a:avLst/>
          </a:prstGeom>
        </p:spPr>
        <p:txBody>
          <a:bodyPr/>
          <a:lstStyle/>
          <a:p>
            <a:r>
              <a:rPr lang="en-US" smtClean="0"/>
              <a:t>Venkataraman &amp; Pinto, Operations Management, 1e. SAGE, 2018.</a:t>
            </a:r>
            <a:endParaRPr lang="en-US"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581400"/>
            <a:ext cx="9144000" cy="33195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0"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
        <p:nvSpPr>
          <p:cNvPr id="6"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
        <p:nvSpPr>
          <p:cNvPr id="5"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Footer Placeholder 3"/>
          <p:cNvSpPr>
            <a:spLocks noGrp="1"/>
          </p:cNvSpPr>
          <p:nvPr>
            <p:ph type="ftr" sz="quarter" idx="11"/>
          </p:nvPr>
        </p:nvSpPr>
        <p:spPr>
          <a:xfrm>
            <a:off x="609600" y="6356350"/>
            <a:ext cx="7391400" cy="365125"/>
          </a:xfrm>
          <a:prstGeom prst="rect">
            <a:avLst/>
          </a:prstGeom>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0653676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
        <p:nvSpPr>
          <p:cNvPr id="7" name="Rectangle 6"/>
          <p:cNvSpPr/>
          <p:nvPr/>
        </p:nvSpPr>
        <p:spPr>
          <a:xfrm>
            <a:off x="0" y="0"/>
            <a:ext cx="9144000" cy="609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ooter Placeholder 3"/>
          <p:cNvSpPr>
            <a:spLocks noGrp="1"/>
          </p:cNvSpPr>
          <p:nvPr>
            <p:ph type="ftr" sz="quarter" idx="3"/>
          </p:nvPr>
        </p:nvSpPr>
        <p:spPr>
          <a:xfrm>
            <a:off x="457200" y="6356350"/>
            <a:ext cx="7543800" cy="365125"/>
          </a:xfrm>
          <a:prstGeom prst="rect">
            <a:avLst/>
          </a:prstGeom>
        </p:spPr>
        <p:txBody>
          <a:bodyPr/>
          <a:lstStyle>
            <a:lvl1pPr>
              <a:defRPr lang="en-US" sz="1100" kern="1200" dirty="0" smtClean="0">
                <a:solidFill>
                  <a:schemeClr val="tx1">
                    <a:tint val="75000"/>
                  </a:schemeClr>
                </a:solidFill>
                <a:latin typeface="+mn-lt"/>
                <a:ea typeface="+mn-ea"/>
                <a:cs typeface="+mn-cs"/>
              </a:defRPr>
            </a:lvl1pPr>
          </a:lstStyle>
          <a:p>
            <a:r>
              <a:rPr lang="en-US" smtClean="0"/>
              <a:t>Venkataraman &amp; Pinto, Operations Management, 1e. SAGE, 2018.</a:t>
            </a:r>
            <a:endParaRPr lang="en-US" dirty="0"/>
          </a:p>
        </p:txBody>
      </p:sp>
      <p:sp>
        <p:nvSpPr>
          <p:cNvPr id="8" name="Rectangle 7"/>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49" r:id="rId12"/>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2"/>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50089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Options for Influencing Demand and Supply</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981200"/>
            <a:ext cx="8458200" cy="27431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60421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152400"/>
            <a:ext cx="7696200" cy="914400"/>
          </a:xfrm>
        </p:spPr>
        <p:txBody>
          <a:bodyPr>
            <a:noAutofit/>
          </a:bodyPr>
          <a:lstStyle/>
          <a:p>
            <a:pPr lvl="0"/>
            <a:r>
              <a:rPr lang="en-US" sz="2000" dirty="0"/>
              <a:t>Sales and Operations Planning Strategies (Level Strategy) </a:t>
            </a:r>
          </a:p>
        </p:txBody>
      </p:sp>
      <p:sp>
        <p:nvSpPr>
          <p:cNvPr id="7" name="Content Placeholder 6"/>
          <p:cNvSpPr>
            <a:spLocks noGrp="1"/>
          </p:cNvSpPr>
          <p:nvPr>
            <p:ph idx="1"/>
          </p:nvPr>
        </p:nvSpPr>
        <p:spPr>
          <a:xfrm>
            <a:off x="990600" y="990600"/>
            <a:ext cx="7696200" cy="1905000"/>
          </a:xfrm>
        </p:spPr>
        <p:txBody>
          <a:bodyPr>
            <a:noAutofit/>
          </a:bodyPr>
          <a:lstStyle/>
          <a:p>
            <a:pPr lvl="0"/>
            <a:r>
              <a:rPr lang="en-US" sz="1800" dirty="0" smtClean="0"/>
              <a:t>The </a:t>
            </a:r>
            <a:r>
              <a:rPr lang="en-US" sz="1800" dirty="0"/>
              <a:t>aim of a level strategy (also known as level scheduling) is to maintain a constant production rate. </a:t>
            </a:r>
            <a:endParaRPr lang="en-US" sz="1800" dirty="0" smtClean="0"/>
          </a:p>
          <a:p>
            <a:pPr lvl="0"/>
            <a:r>
              <a:rPr lang="en-US" sz="1800" dirty="0" smtClean="0"/>
              <a:t>A </a:t>
            </a:r>
            <a:r>
              <a:rPr lang="en-US" sz="1800" dirty="0"/>
              <a:t>level strategy is appropriate for manufacturing organizations that have stable market demand or production levels, where the decision to change production levels can be expensive, whereas the cost of holding inventory is low. </a:t>
            </a:r>
          </a:p>
          <a:p>
            <a:pPr marL="0" lvl="0" indent="0">
              <a:buNone/>
            </a:pPr>
            <a:endParaRPr lang="en-US" sz="2400" dirty="0"/>
          </a:p>
        </p:txBody>
      </p:sp>
      <p:sp>
        <p:nvSpPr>
          <p:cNvPr id="5" name="Slide Number Placeholder 4"/>
          <p:cNvSpPr>
            <a:spLocks noGrp="1"/>
          </p:cNvSpPr>
          <p:nvPr>
            <p:ph type="sldNum" sz="quarter" idx="12"/>
          </p:nvPr>
        </p:nvSpPr>
        <p:spPr>
          <a:xfrm>
            <a:off x="8672423" y="6553200"/>
            <a:ext cx="457200" cy="304800"/>
          </a:xfrm>
        </p:spPr>
        <p:txBody>
          <a:bodyPr/>
          <a:lstStyle/>
          <a:p>
            <a:fld id="{B6F15528-21DE-4FAA-801E-634DDDAF4B2B}" type="slidenum">
              <a:rPr lang="en-US" smtClean="0"/>
              <a:pPr/>
              <a:t>11</a:t>
            </a:fld>
            <a:endParaRPr lang="en-US" dirty="0"/>
          </a:p>
        </p:txBody>
      </p:sp>
      <p:sp>
        <p:nvSpPr>
          <p:cNvPr id="8" name="Footer Placeholder 3"/>
          <p:cNvSpPr>
            <a:spLocks noGrp="1"/>
          </p:cNvSpPr>
          <p:nvPr>
            <p:ph type="ftr" sz="quarter" idx="11"/>
          </p:nvPr>
        </p:nvSpPr>
        <p:spPr>
          <a:xfrm>
            <a:off x="609600" y="6553200"/>
            <a:ext cx="7010400" cy="304800"/>
          </a:xfrm>
        </p:spPr>
        <p:txBody>
          <a:bodyPr/>
          <a:lstStyle/>
          <a:p>
            <a:r>
              <a:rPr lang="en-US" dirty="0" err="1" smtClean="0"/>
              <a:t>Venkataraman</a:t>
            </a:r>
            <a:r>
              <a:rPr lang="en-US" dirty="0" smtClean="0"/>
              <a:t> &amp; Pinto, Operations Management, 1e. SAGE, 2018.</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2819400"/>
            <a:ext cx="7862888" cy="34368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260452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0"/>
            <a:ext cx="7696200" cy="990600"/>
          </a:xfrm>
        </p:spPr>
        <p:txBody>
          <a:bodyPr>
            <a:noAutofit/>
          </a:bodyPr>
          <a:lstStyle/>
          <a:p>
            <a:pPr lvl="0"/>
            <a:r>
              <a:rPr lang="en-US" sz="2400" dirty="0"/>
              <a:t>Chase Strategy</a:t>
            </a:r>
          </a:p>
        </p:txBody>
      </p:sp>
      <p:sp>
        <p:nvSpPr>
          <p:cNvPr id="7" name="Content Placeholder 6"/>
          <p:cNvSpPr>
            <a:spLocks noGrp="1"/>
          </p:cNvSpPr>
          <p:nvPr>
            <p:ph idx="1"/>
          </p:nvPr>
        </p:nvSpPr>
        <p:spPr>
          <a:xfrm>
            <a:off x="990600" y="838200"/>
            <a:ext cx="7696200" cy="1371600"/>
          </a:xfrm>
        </p:spPr>
        <p:txBody>
          <a:bodyPr>
            <a:noAutofit/>
          </a:bodyPr>
          <a:lstStyle/>
          <a:p>
            <a:pPr lvl="0"/>
            <a:r>
              <a:rPr lang="en-US" sz="1800" dirty="0" smtClean="0"/>
              <a:t>Companies </a:t>
            </a:r>
            <a:r>
              <a:rPr lang="en-US" sz="1800" dirty="0"/>
              <a:t>that need to meet demand that fluctuates from one time period to another use the chase strategy. </a:t>
            </a:r>
            <a:endParaRPr lang="en-US" sz="1800" dirty="0" smtClean="0"/>
          </a:p>
          <a:p>
            <a:pPr lvl="0"/>
            <a:r>
              <a:rPr lang="en-US" sz="1800" dirty="0" smtClean="0"/>
              <a:t>An </a:t>
            </a:r>
            <a:r>
              <a:rPr lang="en-US" sz="1800" dirty="0"/>
              <a:t>advantage of the chase demand strategy is that it offers companies flexibility in the use of capacity to meet demand fluctuations</a:t>
            </a:r>
            <a:r>
              <a:rPr lang="en-US" sz="1800" dirty="0" smtClean="0"/>
              <a:t>.</a:t>
            </a:r>
          </a:p>
          <a:p>
            <a:pPr marL="0" lvl="0" indent="0">
              <a:buNone/>
            </a:pPr>
            <a:endParaRPr lang="en-US" sz="2400" dirty="0" smtClean="0"/>
          </a:p>
        </p:txBody>
      </p:sp>
      <p:sp>
        <p:nvSpPr>
          <p:cNvPr id="5" name="Slide Number Placeholder 4"/>
          <p:cNvSpPr>
            <a:spLocks noGrp="1"/>
          </p:cNvSpPr>
          <p:nvPr>
            <p:ph type="sldNum" sz="quarter" idx="12"/>
          </p:nvPr>
        </p:nvSpPr>
        <p:spPr>
          <a:xfrm>
            <a:off x="8686800" y="6613525"/>
            <a:ext cx="457200" cy="244475"/>
          </a:xfrm>
        </p:spPr>
        <p:txBody>
          <a:bodyPr/>
          <a:lstStyle/>
          <a:p>
            <a:fld id="{B6F15528-21DE-4FAA-801E-634DDDAF4B2B}" type="slidenum">
              <a:rPr lang="en-US" smtClean="0"/>
              <a:pPr/>
              <a:t>12</a:t>
            </a:fld>
            <a:endParaRPr lang="en-US" dirty="0"/>
          </a:p>
        </p:txBody>
      </p:sp>
      <p:sp>
        <p:nvSpPr>
          <p:cNvPr id="8" name="Footer Placeholder 3"/>
          <p:cNvSpPr>
            <a:spLocks noGrp="1"/>
          </p:cNvSpPr>
          <p:nvPr>
            <p:ph type="ftr" sz="quarter" idx="11"/>
          </p:nvPr>
        </p:nvSpPr>
        <p:spPr>
          <a:xfrm>
            <a:off x="609600" y="6553200"/>
            <a:ext cx="7010400" cy="304800"/>
          </a:xfrm>
        </p:spPr>
        <p:txBody>
          <a:bodyPr/>
          <a:lstStyle/>
          <a:p>
            <a:r>
              <a:rPr lang="en-US" dirty="0" err="1" smtClean="0"/>
              <a:t>Venkataraman</a:t>
            </a:r>
            <a:r>
              <a:rPr lang="en-US" dirty="0" smtClean="0"/>
              <a:t> &amp; Pinto, Operations Management, 1e. SAGE, 2018.</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2209799"/>
            <a:ext cx="8317279" cy="37671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925753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Mixed Strategy</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The </a:t>
            </a:r>
            <a:r>
              <a:rPr lang="en-US" sz="2400" dirty="0"/>
              <a:t>mixed strategy is a hybrid strategy that combines the advantages of both the level and chase strategies.  </a:t>
            </a:r>
            <a:endParaRPr lang="en-US" sz="2400" dirty="0" smtClean="0"/>
          </a:p>
          <a:p>
            <a:pPr lvl="0"/>
            <a:r>
              <a:rPr lang="en-US" sz="2400" dirty="0" smtClean="0"/>
              <a:t>A </a:t>
            </a:r>
            <a:r>
              <a:rPr lang="en-US" sz="2400" dirty="0"/>
              <a:t>company’s choice of a particular strategy depends on company policies and the degree of resource flexibility required. </a:t>
            </a:r>
            <a:endParaRPr lang="en-US" sz="2400" dirty="0" smtClean="0"/>
          </a:p>
          <a:p>
            <a:pPr lvl="0"/>
            <a:r>
              <a:rPr lang="en-US" sz="2400" dirty="0" smtClean="0"/>
              <a:t>These </a:t>
            </a:r>
            <a:r>
              <a:rPr lang="en-US" sz="2400" dirty="0"/>
              <a:t>two factors may restrict the available options that influence demand or supply that the company can use in its sales and operations </a:t>
            </a:r>
            <a:r>
              <a:rPr lang="en-US" sz="2400" dirty="0" smtClean="0"/>
              <a:t>plan.</a:t>
            </a:r>
          </a:p>
          <a:p>
            <a:pPr lvl="0"/>
            <a:r>
              <a:rPr lang="en-US" sz="2400" dirty="0" smtClean="0"/>
              <a:t>Companies </a:t>
            </a:r>
            <a:r>
              <a:rPr lang="en-US" sz="2400" dirty="0"/>
              <a:t>that are designed for high and steady output volume </a:t>
            </a:r>
            <a:r>
              <a:rPr lang="en-US" sz="2400" dirty="0" smtClean="0"/>
              <a:t>have </a:t>
            </a:r>
            <a:r>
              <a:rPr lang="en-US" sz="2400" dirty="0"/>
              <a:t>very little process flexibility and hence may not be able to use the chase strategy</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5689203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Methods for Sales and Operations Planning</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Determine </a:t>
            </a:r>
            <a:r>
              <a:rPr lang="en-US" sz="2400" dirty="0"/>
              <a:t>the expected demand (sales forecasts) for each period of the planning horizon.</a:t>
            </a:r>
          </a:p>
          <a:p>
            <a:pPr lvl="0"/>
            <a:r>
              <a:rPr lang="en-US" sz="2400" dirty="0" smtClean="0"/>
              <a:t>Determine </a:t>
            </a:r>
            <a:r>
              <a:rPr lang="en-US" sz="2400" dirty="0"/>
              <a:t>the resources and capacities required for each period of the planning horizon. </a:t>
            </a:r>
            <a:endParaRPr lang="en-US" sz="2400" dirty="0" smtClean="0"/>
          </a:p>
          <a:p>
            <a:pPr lvl="0"/>
            <a:r>
              <a:rPr lang="en-US" sz="2400" dirty="0" smtClean="0"/>
              <a:t>Identify </a:t>
            </a:r>
            <a:r>
              <a:rPr lang="en-US" sz="2400" dirty="0"/>
              <a:t>constraints such as company, departmental, or union </a:t>
            </a:r>
            <a:r>
              <a:rPr lang="en-US" sz="2400" dirty="0" smtClean="0"/>
              <a:t>policies.</a:t>
            </a:r>
            <a:endParaRPr lang="en-US" sz="2400" dirty="0"/>
          </a:p>
          <a:p>
            <a:pPr lvl="0"/>
            <a:r>
              <a:rPr lang="en-US" sz="2400" dirty="0" smtClean="0"/>
              <a:t>Determine </a:t>
            </a:r>
            <a:r>
              <a:rPr lang="en-US" sz="2400" dirty="0"/>
              <a:t>unit costs of regular time, overtime, and subcontracting production</a:t>
            </a:r>
            <a:r>
              <a:rPr lang="en-US" sz="2400" dirty="0" smtClean="0"/>
              <a:t>.</a:t>
            </a:r>
            <a:endParaRPr lang="en-US" sz="2400" dirty="0"/>
          </a:p>
          <a:p>
            <a:pPr lvl="0"/>
            <a:r>
              <a:rPr lang="en-US" sz="2400" dirty="0" smtClean="0"/>
              <a:t>Develop </a:t>
            </a:r>
            <a:r>
              <a:rPr lang="en-US" sz="2400" dirty="0"/>
              <a:t>alternative sales and operations plans using chase, level, and mixed </a:t>
            </a:r>
            <a:r>
              <a:rPr lang="en-US" sz="2400" dirty="0" smtClean="0"/>
              <a:t>strategies.</a:t>
            </a:r>
            <a:endParaRPr lang="en-US" sz="2400" dirty="0"/>
          </a:p>
          <a:p>
            <a:pPr lvl="0"/>
            <a:r>
              <a:rPr lang="en-US" sz="2400" dirty="0" smtClean="0"/>
              <a:t>Choose </a:t>
            </a:r>
            <a:r>
              <a:rPr lang="en-US" sz="2400" dirty="0"/>
              <a:t>that least-cost plan that best satisfies objectives</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7121999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Using the Trial and Error Method to Develop a Sales and Operation Plan</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Regular </a:t>
            </a:r>
            <a:r>
              <a:rPr lang="en-US" sz="2400" dirty="0"/>
              <a:t>time output capacity remains </a:t>
            </a:r>
            <a:r>
              <a:rPr lang="en-US" sz="2400" dirty="0" smtClean="0"/>
              <a:t>constant.</a:t>
            </a:r>
            <a:endParaRPr lang="en-US" sz="2400" dirty="0"/>
          </a:p>
          <a:p>
            <a:pPr lvl="0"/>
            <a:r>
              <a:rPr lang="en-US" sz="2400" dirty="0" smtClean="0"/>
              <a:t>Cost </a:t>
            </a:r>
            <a:r>
              <a:rPr lang="en-US" sz="2400" dirty="0"/>
              <a:t>is a linear function of unit cost and </a:t>
            </a:r>
            <a:r>
              <a:rPr lang="en-US" sz="2400" dirty="0" smtClean="0"/>
              <a:t>number of units</a:t>
            </a:r>
            <a:r>
              <a:rPr lang="en-US" sz="2400" dirty="0"/>
              <a:t>.</a:t>
            </a:r>
          </a:p>
          <a:p>
            <a:pPr lvl="0"/>
            <a:r>
              <a:rPr lang="en-US" sz="2400" dirty="0" smtClean="0"/>
              <a:t>Sufficient </a:t>
            </a:r>
            <a:r>
              <a:rPr lang="en-US" sz="2400" dirty="0"/>
              <a:t>inventory, subcontracting, and other supplemental capacity options </a:t>
            </a:r>
            <a:r>
              <a:rPr lang="en-US" sz="2400" dirty="0" smtClean="0"/>
              <a:t>exist.</a:t>
            </a:r>
            <a:endParaRPr lang="en-US" sz="2400" dirty="0"/>
          </a:p>
          <a:p>
            <a:pPr lvl="0"/>
            <a:r>
              <a:rPr lang="en-US" sz="2400" dirty="0" smtClean="0"/>
              <a:t>Unit </a:t>
            </a:r>
            <a:r>
              <a:rPr lang="en-US" sz="2400" dirty="0"/>
              <a:t>costs are independent of the quantity produced and hence all costs </a:t>
            </a:r>
            <a:r>
              <a:rPr lang="en-US" sz="2400" dirty="0" smtClean="0"/>
              <a:t>can </a:t>
            </a:r>
            <a:r>
              <a:rPr lang="en-US" sz="2400" dirty="0"/>
              <a:t>represented by a lump sum.</a:t>
            </a:r>
          </a:p>
          <a:p>
            <a:pPr lvl="0"/>
            <a:r>
              <a:rPr lang="en-US" sz="2400" dirty="0" smtClean="0"/>
              <a:t>Reasonable </a:t>
            </a:r>
            <a:r>
              <a:rPr lang="en-US" sz="2400" dirty="0"/>
              <a:t>cost estimates for the various options can be </a:t>
            </a:r>
            <a:r>
              <a:rPr lang="en-US" sz="2400" dirty="0" smtClean="0"/>
              <a:t>made.</a:t>
            </a:r>
            <a:endParaRPr lang="en-US" sz="2400" dirty="0"/>
          </a:p>
          <a:p>
            <a:pPr lvl="0"/>
            <a:r>
              <a:rPr lang="en-US" sz="2400" dirty="0" smtClean="0"/>
              <a:t>Production </a:t>
            </a:r>
            <a:r>
              <a:rPr lang="en-US" sz="2400" dirty="0"/>
              <a:t>occurs at a uniform rate throughout each period and inventories are also </a:t>
            </a:r>
            <a:r>
              <a:rPr lang="en-US" sz="2400" dirty="0" smtClean="0"/>
              <a:t>accumulated.</a:t>
            </a:r>
            <a:endParaRPr lang="en-US" sz="2400" dirty="0"/>
          </a:p>
          <a:p>
            <a:pPr lvl="0"/>
            <a:r>
              <a:rPr lang="en-US" sz="2400" dirty="0" smtClean="0"/>
              <a:t>Backlogs are </a:t>
            </a:r>
            <a:r>
              <a:rPr lang="en-US" sz="2400" dirty="0"/>
              <a:t>assumed to exist for the entire period</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62129448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Example 17.1</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Himalayan </a:t>
            </a:r>
            <a:r>
              <a:rPr lang="en-US" sz="2400" dirty="0"/>
              <a:t>Sports Inc. is a manufacturer of different lines of skis that are sold through major sports equipment retailers. The company’s marketing team has estimated the aggregate demand for its ski product line for the upcoming year (see Table 17.3):</a:t>
            </a:r>
          </a:p>
          <a:p>
            <a:pPr marL="857250" lvl="1" indent="-457200">
              <a:buFont typeface="+mj-lt"/>
              <a:buAutoNum type="alphaLcPeriod"/>
            </a:pPr>
            <a:r>
              <a:rPr lang="en-US" sz="2000" dirty="0" smtClean="0"/>
              <a:t>Develop </a:t>
            </a:r>
            <a:r>
              <a:rPr lang="en-US" sz="2000" dirty="0"/>
              <a:t>a production plan using a level production </a:t>
            </a:r>
            <a:r>
              <a:rPr lang="en-US" sz="2000" dirty="0" smtClean="0"/>
              <a:t>strategy </a:t>
            </a:r>
          </a:p>
          <a:p>
            <a:pPr marL="857250" lvl="1" indent="-457200">
              <a:buFont typeface="+mj-lt"/>
              <a:buAutoNum type="alphaLcPeriod"/>
            </a:pPr>
            <a:r>
              <a:rPr lang="en-US" sz="2000" dirty="0" smtClean="0"/>
              <a:t>Develop </a:t>
            </a:r>
            <a:r>
              <a:rPr lang="en-US" sz="2000" dirty="0"/>
              <a:t>a production plan using a chase production </a:t>
            </a:r>
            <a:r>
              <a:rPr lang="en-US" sz="2000" dirty="0" smtClean="0"/>
              <a:t>strategy</a:t>
            </a:r>
          </a:p>
          <a:p>
            <a:pPr marL="857250" lvl="1" indent="-457200">
              <a:buFont typeface="+mj-lt"/>
              <a:buAutoNum type="alphaLcPeriod"/>
            </a:pPr>
            <a:r>
              <a:rPr lang="en-US" sz="2000" dirty="0" smtClean="0"/>
              <a:t>Develop </a:t>
            </a:r>
            <a:r>
              <a:rPr lang="en-US" sz="2000" dirty="0"/>
              <a:t>a production plan using a mixed production strategy for a constant workforce level of 25 </a:t>
            </a:r>
            <a:r>
              <a:rPr lang="en-US" sz="2000" dirty="0" smtClean="0"/>
              <a:t>workers</a:t>
            </a:r>
            <a:endParaRPr lang="en-US" sz="20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9062009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Example 17.1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868" y="1828800"/>
            <a:ext cx="8382932" cy="33956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586074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Example 17.1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174630"/>
            <a:ext cx="7864963" cy="49768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64010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Example 17.1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1999" y="1371600"/>
            <a:ext cx="8176949" cy="4205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18114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8681049" y="6629400"/>
            <a:ext cx="457200" cy="254479"/>
          </a:xfrm>
        </p:spPr>
        <p:txBody>
          <a:bodyPr/>
          <a:lstStyle/>
          <a:p>
            <a:fld id="{B6F15528-21DE-4FAA-801E-634DDDAF4B2B}" type="slidenum">
              <a:rPr lang="en-US" smtClean="0"/>
              <a:pPr/>
              <a:t>2</a:t>
            </a:fld>
            <a:endParaRPr lang="en-US" dirty="0"/>
          </a:p>
        </p:txBody>
      </p:sp>
      <p:sp>
        <p:nvSpPr>
          <p:cNvPr id="5" name="Subtitle 3"/>
          <p:cNvSpPr>
            <a:spLocks noGrp="1"/>
          </p:cNvSpPr>
          <p:nvPr>
            <p:ph type="title"/>
          </p:nvPr>
        </p:nvSpPr>
        <p:spPr/>
        <p:txBody>
          <a:bodyPr>
            <a:normAutofit/>
          </a:bodyPr>
          <a:lstStyle/>
          <a:p>
            <a:r>
              <a:rPr lang="en-US" cap="none" dirty="0" smtClean="0"/>
              <a:t>Chapter 17: Sales and Operations Planning</a:t>
            </a:r>
            <a:endParaRPr lang="en-US" cap="none" dirty="0"/>
          </a:p>
        </p:txBody>
      </p:sp>
      <p:sp>
        <p:nvSpPr>
          <p:cNvPr id="2" name="Footer Placeholder 1"/>
          <p:cNvSpPr>
            <a:spLocks noGrp="1"/>
          </p:cNvSpPr>
          <p:nvPr>
            <p:ph type="ftr" sz="quarter" idx="11"/>
          </p:nvPr>
        </p:nvSpPr>
        <p:spPr>
          <a:xfrm>
            <a:off x="0" y="6629400"/>
            <a:ext cx="7278687" cy="288925"/>
          </a:xfrm>
        </p:spPr>
        <p:txBody>
          <a:bodyPr/>
          <a:lstStyle/>
          <a:p>
            <a:r>
              <a:rPr lang="en-US" dirty="0" err="1" smtClean="0"/>
              <a:t>Venkataraman</a:t>
            </a:r>
            <a:r>
              <a:rPr lang="en-US" dirty="0" smtClean="0"/>
              <a:t> &amp; Pinto, Operations Management, 1e. SAGE, 2018.</a:t>
            </a:r>
            <a:endParaRPr lang="en-US" dirty="0"/>
          </a:p>
        </p:txBody>
      </p:sp>
    </p:spTree>
    <p:extLst>
      <p:ext uri="{BB962C8B-B14F-4D97-AF65-F5344CB8AC3E}">
        <p14:creationId xmlns:p14="http://schemas.microsoft.com/office/powerpoint/2010/main" val="13167397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Example 17.1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1096992"/>
            <a:ext cx="7720013" cy="51359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549392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Example 17.1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21</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100933"/>
            <a:ext cx="8115300" cy="51665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726953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Sales and Operations Planning in Supply Chains </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Coordinating </a:t>
            </a:r>
            <a:r>
              <a:rPr lang="en-US" sz="2400" dirty="0"/>
              <a:t>the S&amp;OP process </a:t>
            </a:r>
            <a:r>
              <a:rPr lang="en-US" sz="2400" dirty="0" smtClean="0"/>
              <a:t>can </a:t>
            </a:r>
            <a:r>
              <a:rPr lang="en-US" sz="2400" dirty="0"/>
              <a:t>improve overall supply chain performance by improving </a:t>
            </a:r>
            <a:r>
              <a:rPr lang="en-US" sz="2400" dirty="0" smtClean="0"/>
              <a:t>efficiency.</a:t>
            </a:r>
            <a:endParaRPr lang="en-US" sz="2400" dirty="0"/>
          </a:p>
          <a:p>
            <a:pPr lvl="0"/>
            <a:r>
              <a:rPr lang="en-US" sz="2400" dirty="0" smtClean="0"/>
              <a:t>Involving </a:t>
            </a:r>
            <a:r>
              <a:rPr lang="en-US" sz="2400" dirty="0"/>
              <a:t>supply chain partners in the S&amp;OP process reduces the level of uncertainty in the supply </a:t>
            </a:r>
            <a:r>
              <a:rPr lang="en-US" sz="2400" dirty="0" smtClean="0"/>
              <a:t>chain.</a:t>
            </a:r>
            <a:endParaRPr lang="en-US" sz="2400" dirty="0"/>
          </a:p>
          <a:p>
            <a:pPr lvl="0"/>
            <a:r>
              <a:rPr lang="en-US" sz="2400" dirty="0" smtClean="0"/>
              <a:t>During </a:t>
            </a:r>
            <a:r>
              <a:rPr lang="en-US" sz="2400" dirty="0"/>
              <a:t>the demand </a:t>
            </a:r>
            <a:r>
              <a:rPr lang="en-US" sz="2400" dirty="0" smtClean="0"/>
              <a:t>planning, </a:t>
            </a:r>
            <a:r>
              <a:rPr lang="en-US" sz="2400" dirty="0"/>
              <a:t>involving supply chain partners can </a:t>
            </a:r>
            <a:r>
              <a:rPr lang="en-US" sz="2400" dirty="0" smtClean="0"/>
              <a:t>lead to  </a:t>
            </a:r>
            <a:r>
              <a:rPr lang="en-US" sz="2400" dirty="0"/>
              <a:t>collaborative </a:t>
            </a:r>
            <a:r>
              <a:rPr lang="en-US" sz="2400" dirty="0" smtClean="0"/>
              <a:t>planning.</a:t>
            </a:r>
            <a:endParaRPr lang="en-US" sz="2400" dirty="0"/>
          </a:p>
          <a:p>
            <a:pPr lvl="0"/>
            <a:r>
              <a:rPr lang="en-US" sz="2400" dirty="0" smtClean="0"/>
              <a:t>When </a:t>
            </a:r>
            <a:r>
              <a:rPr lang="en-US" sz="2400" dirty="0"/>
              <a:t>members of the supply chain </a:t>
            </a:r>
            <a:r>
              <a:rPr lang="en-US" sz="2400" dirty="0" smtClean="0"/>
              <a:t>functions </a:t>
            </a:r>
            <a:r>
              <a:rPr lang="en-US" sz="2400" dirty="0"/>
              <a:t>are involved in the S&amp;OP process, </a:t>
            </a:r>
            <a:r>
              <a:rPr lang="en-US" sz="2400" dirty="0" smtClean="0"/>
              <a:t>inventory reduces.</a:t>
            </a:r>
            <a:endParaRPr lang="en-US" sz="2400" dirty="0"/>
          </a:p>
          <a:p>
            <a:pPr lvl="0"/>
            <a:r>
              <a:rPr lang="en-US" sz="2400" dirty="0" smtClean="0"/>
              <a:t>Linking S&amp;OP to </a:t>
            </a:r>
            <a:r>
              <a:rPr lang="en-US" sz="2400" dirty="0"/>
              <a:t>the rest of the supply chain improves overall supply chain agility, or “the ability to recalibrate plans in the face of </a:t>
            </a:r>
            <a:r>
              <a:rPr lang="en-US" sz="2400" dirty="0" smtClean="0"/>
              <a:t>market.”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9204839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Global Sales and Operations Planning (Challenges)</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Proliferation </a:t>
            </a:r>
            <a:r>
              <a:rPr lang="en-US" sz="2400" dirty="0"/>
              <a:t>of product lines because global customers demand greater product </a:t>
            </a:r>
            <a:r>
              <a:rPr lang="en-US" sz="2400" dirty="0" smtClean="0"/>
              <a:t>variety.</a:t>
            </a:r>
            <a:endParaRPr lang="en-US" sz="2400" dirty="0"/>
          </a:p>
          <a:p>
            <a:pPr lvl="0"/>
            <a:r>
              <a:rPr lang="en-US" sz="2400" dirty="0" smtClean="0"/>
              <a:t>Differences </a:t>
            </a:r>
            <a:r>
              <a:rPr lang="en-US" sz="2400" dirty="0"/>
              <a:t>in business practices across multiple geographical </a:t>
            </a:r>
            <a:r>
              <a:rPr lang="en-US" sz="2400" dirty="0" smtClean="0"/>
              <a:t>regions.</a:t>
            </a:r>
            <a:endParaRPr lang="en-US" sz="2400" dirty="0"/>
          </a:p>
          <a:p>
            <a:pPr lvl="0"/>
            <a:r>
              <a:rPr lang="en-US" sz="2400" dirty="0" smtClean="0"/>
              <a:t>Global </a:t>
            </a:r>
            <a:r>
              <a:rPr lang="en-US" sz="2400" dirty="0"/>
              <a:t>customers have higher expectations of quality, service, and cost.</a:t>
            </a:r>
          </a:p>
          <a:p>
            <a:pPr lvl="0"/>
            <a:r>
              <a:rPr lang="en-US" sz="2400" dirty="0" smtClean="0"/>
              <a:t>Higher </a:t>
            </a:r>
            <a:r>
              <a:rPr lang="en-US" sz="2400" dirty="0"/>
              <a:t>product demand volatility caused by swings in demand in emerging </a:t>
            </a:r>
            <a:r>
              <a:rPr lang="en-US" sz="2400" dirty="0" smtClean="0"/>
              <a:t>economies.</a:t>
            </a:r>
            <a:endParaRPr lang="en-US" sz="2400" dirty="0"/>
          </a:p>
          <a:p>
            <a:pPr lvl="0"/>
            <a:r>
              <a:rPr lang="en-US" sz="2400" dirty="0" smtClean="0"/>
              <a:t>Need </a:t>
            </a:r>
            <a:r>
              <a:rPr lang="en-US" sz="2400" dirty="0"/>
              <a:t>to reduce high inventory levels caused by poor forecasts or lack of production flexibility.</a:t>
            </a:r>
          </a:p>
          <a:p>
            <a:pPr lvl="0"/>
            <a:r>
              <a:rPr lang="en-US" sz="2400" dirty="0" smtClean="0"/>
              <a:t>Longer </a:t>
            </a:r>
            <a:r>
              <a:rPr lang="en-US" sz="2400" dirty="0"/>
              <a:t>supply chains that require creation of regional or global planning centers</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84931124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Global Sales and Operations Planning (Evolution)</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Companies </a:t>
            </a:r>
            <a:r>
              <a:rPr lang="en-US" sz="2400" dirty="0"/>
              <a:t>have grown through mergers and acquisitions creating </a:t>
            </a:r>
            <a:r>
              <a:rPr lang="en-US" sz="2400" dirty="0" smtClean="0"/>
              <a:t>complex </a:t>
            </a:r>
            <a:r>
              <a:rPr lang="en-US" sz="2400" dirty="0"/>
              <a:t>global organizations. </a:t>
            </a:r>
            <a:endParaRPr lang="en-US" sz="2400" dirty="0" smtClean="0"/>
          </a:p>
          <a:p>
            <a:pPr lvl="0"/>
            <a:r>
              <a:rPr lang="en-US" sz="2400" dirty="0" smtClean="0"/>
              <a:t>Product </a:t>
            </a:r>
            <a:r>
              <a:rPr lang="en-US" sz="2400" dirty="0"/>
              <a:t>lines have become more complex. </a:t>
            </a:r>
            <a:endParaRPr lang="en-US" sz="2400" dirty="0" smtClean="0"/>
          </a:p>
          <a:p>
            <a:pPr lvl="0"/>
            <a:r>
              <a:rPr lang="en-US" sz="2400" dirty="0" smtClean="0"/>
              <a:t>Retailers </a:t>
            </a:r>
            <a:r>
              <a:rPr lang="en-US" sz="2400" dirty="0"/>
              <a:t>are demanding of service levels, quality, and cost</a:t>
            </a:r>
            <a:r>
              <a:rPr lang="en-US" sz="2400" dirty="0" smtClean="0"/>
              <a:t>.</a:t>
            </a:r>
          </a:p>
          <a:p>
            <a:pPr lvl="0"/>
            <a:r>
              <a:rPr lang="en-US" sz="2400" dirty="0" smtClean="0"/>
              <a:t>Holding </a:t>
            </a:r>
            <a:r>
              <a:rPr lang="en-US" sz="2400" dirty="0"/>
              <a:t>excessive product and raw material stock is costly</a:t>
            </a:r>
            <a:r>
              <a:rPr lang="en-US" sz="2400" dirty="0" smtClean="0"/>
              <a:t>.</a:t>
            </a:r>
          </a:p>
          <a:p>
            <a:pPr lvl="0"/>
            <a:r>
              <a:rPr lang="en-US" sz="2400" dirty="0" smtClean="0"/>
              <a:t>The </a:t>
            </a:r>
            <a:r>
              <a:rPr lang="en-US" sz="2400" dirty="0"/>
              <a:t>global </a:t>
            </a:r>
            <a:r>
              <a:rPr lang="en-US" sz="2400" dirty="0" smtClean="0"/>
              <a:t>market place </a:t>
            </a:r>
            <a:r>
              <a:rPr lang="en-US" sz="2400" dirty="0"/>
              <a:t>is more volatile than domestic markets</a:t>
            </a:r>
            <a:r>
              <a:rPr lang="en-US" sz="2400" dirty="0" smtClean="0"/>
              <a:t>.</a:t>
            </a:r>
            <a:endParaRPr lang="en-US" sz="2400" dirty="0"/>
          </a:p>
          <a:p>
            <a:pPr lvl="0"/>
            <a:r>
              <a:rPr lang="en-US" sz="2400" dirty="0" smtClean="0"/>
              <a:t>Supply </a:t>
            </a:r>
            <a:r>
              <a:rPr lang="en-US" sz="2400" dirty="0"/>
              <a:t>chains have become longer and more complex than in the past</a:t>
            </a:r>
            <a:r>
              <a:rPr lang="en-US" sz="2400" dirty="0" smtClean="0"/>
              <a:t>.</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17023218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Global Sales and Operations Planning (Implementation Actions)</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Involve </a:t>
            </a:r>
            <a:r>
              <a:rPr lang="en-US" sz="2400" dirty="0"/>
              <a:t>a broad range of senior stakeholders to enlist their support. </a:t>
            </a:r>
          </a:p>
          <a:p>
            <a:pPr lvl="0"/>
            <a:r>
              <a:rPr lang="en-US" sz="2400" dirty="0" smtClean="0"/>
              <a:t>Identify </a:t>
            </a:r>
            <a:r>
              <a:rPr lang="en-US" sz="2400" dirty="0"/>
              <a:t>the decision makers within the firm who have the </a:t>
            </a:r>
            <a:r>
              <a:rPr lang="en-US" sz="2400" dirty="0" smtClean="0"/>
              <a:t>authority </a:t>
            </a:r>
            <a:r>
              <a:rPr lang="en-US" sz="2400" dirty="0"/>
              <a:t>for making </a:t>
            </a:r>
            <a:r>
              <a:rPr lang="en-US" sz="2400" dirty="0" smtClean="0"/>
              <a:t>decisions on demand </a:t>
            </a:r>
            <a:r>
              <a:rPr lang="en-US" sz="2400" dirty="0"/>
              <a:t>and supply side of the global business.</a:t>
            </a:r>
          </a:p>
          <a:p>
            <a:pPr lvl="0"/>
            <a:r>
              <a:rPr lang="en-US" sz="2400" dirty="0" smtClean="0"/>
              <a:t>Ensure that all plans </a:t>
            </a:r>
            <a:r>
              <a:rPr lang="en-US" sz="2400" dirty="0"/>
              <a:t>of the sales and operations planning process are well aligned. </a:t>
            </a:r>
            <a:endParaRPr lang="en-US" sz="2400" dirty="0" smtClean="0"/>
          </a:p>
          <a:p>
            <a:pPr lvl="0"/>
            <a:r>
              <a:rPr lang="en-US" sz="2400" dirty="0" smtClean="0"/>
              <a:t>Align </a:t>
            </a:r>
            <a:r>
              <a:rPr lang="en-US" sz="2400" dirty="0"/>
              <a:t>key performance indicators across the various divisions and multiple layers of the global </a:t>
            </a:r>
            <a:r>
              <a:rPr lang="en-US" sz="2400" dirty="0" smtClean="0"/>
              <a:t>company.</a:t>
            </a:r>
          </a:p>
          <a:p>
            <a:pPr lvl="0"/>
            <a:r>
              <a:rPr lang="en-US" sz="2400" dirty="0" smtClean="0"/>
              <a:t>A </a:t>
            </a:r>
            <a:r>
              <a:rPr lang="en-US" sz="2400" dirty="0"/>
              <a:t>successful global S&amp;OP requires the support of senior executives of the company</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27513475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Benefits of Global S&amp;OP</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Reduced </a:t>
            </a:r>
            <a:r>
              <a:rPr lang="en-US" sz="2400" dirty="0"/>
              <a:t>Inventory</a:t>
            </a:r>
          </a:p>
          <a:p>
            <a:pPr lvl="0"/>
            <a:r>
              <a:rPr lang="en-US" sz="2400" dirty="0" smtClean="0"/>
              <a:t>Increased </a:t>
            </a:r>
            <a:r>
              <a:rPr lang="en-US" sz="2400" dirty="0"/>
              <a:t>Forecast Accuracy</a:t>
            </a:r>
          </a:p>
          <a:p>
            <a:pPr lvl="0"/>
            <a:r>
              <a:rPr lang="en-US" sz="2400" dirty="0" smtClean="0"/>
              <a:t>Full </a:t>
            </a:r>
            <a:r>
              <a:rPr lang="en-US" sz="2400" dirty="0"/>
              <a:t>use and optimization of the supply chain </a:t>
            </a:r>
          </a:p>
          <a:p>
            <a:pPr lvl="0"/>
            <a:r>
              <a:rPr lang="en-US" sz="2400" dirty="0" smtClean="0"/>
              <a:t>Improvements </a:t>
            </a:r>
            <a:r>
              <a:rPr lang="en-US" sz="2400" dirty="0"/>
              <a:t>in communication, accountability, empowerment, and teamwork</a:t>
            </a:r>
          </a:p>
          <a:p>
            <a:pPr lvl="0"/>
            <a:r>
              <a:rPr lang="en-US" sz="2400" dirty="0" smtClean="0"/>
              <a:t>Improved </a:t>
            </a:r>
            <a:r>
              <a:rPr lang="en-US" sz="2400" dirty="0"/>
              <a:t>customer relationships as a result of better visibility and planning</a:t>
            </a:r>
          </a:p>
          <a:p>
            <a:pPr lvl="0"/>
            <a:r>
              <a:rPr lang="en-US" sz="2400" dirty="0"/>
              <a:t>In the final analysis, for businesses operating in the global market place, an integrated global S&amp;OP process also can provide increased cash flow and the competitive edge needed to succeed in global markets</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1625136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Sales and Operations Planning in Service Industries</a:t>
            </a:r>
          </a:p>
        </p:txBody>
      </p:sp>
      <p:sp>
        <p:nvSpPr>
          <p:cNvPr id="7" name="Content Placeholder 6"/>
          <p:cNvSpPr>
            <a:spLocks noGrp="1"/>
          </p:cNvSpPr>
          <p:nvPr>
            <p:ph idx="1"/>
          </p:nvPr>
        </p:nvSpPr>
        <p:spPr>
          <a:xfrm>
            <a:off x="914400" y="1295400"/>
            <a:ext cx="7696200" cy="4953000"/>
          </a:xfrm>
        </p:spPr>
        <p:txBody>
          <a:bodyPr>
            <a:noAutofit/>
          </a:bodyPr>
          <a:lstStyle/>
          <a:p>
            <a:pPr lvl="0"/>
            <a:r>
              <a:rPr lang="en-US" sz="2400" dirty="0" smtClean="0"/>
              <a:t>Challenges:</a:t>
            </a:r>
          </a:p>
          <a:p>
            <a:pPr lvl="0"/>
            <a:endParaRPr lang="en-US" sz="2400" dirty="0" smtClean="0"/>
          </a:p>
          <a:p>
            <a:pPr lvl="1"/>
            <a:r>
              <a:rPr lang="en-US" sz="2000" dirty="0" smtClean="0"/>
              <a:t>Services </a:t>
            </a:r>
            <a:r>
              <a:rPr lang="en-US" sz="2000" dirty="0"/>
              <a:t>cannot be inventoried</a:t>
            </a:r>
          </a:p>
          <a:p>
            <a:pPr lvl="1"/>
            <a:r>
              <a:rPr lang="en-US" sz="2000" dirty="0" smtClean="0"/>
              <a:t>Services </a:t>
            </a:r>
            <a:r>
              <a:rPr lang="en-US" sz="2000" dirty="0"/>
              <a:t>have high demand variability</a:t>
            </a:r>
          </a:p>
          <a:p>
            <a:pPr lvl="1"/>
            <a:r>
              <a:rPr lang="en-US" sz="2000" dirty="0" smtClean="0"/>
              <a:t>Capacity </a:t>
            </a:r>
            <a:r>
              <a:rPr lang="en-US" sz="2000" dirty="0"/>
              <a:t>is difficult to predict</a:t>
            </a:r>
          </a:p>
          <a:p>
            <a:pPr lvl="1"/>
            <a:r>
              <a:rPr lang="en-US" sz="2000" dirty="0" smtClean="0"/>
              <a:t>Service </a:t>
            </a:r>
            <a:r>
              <a:rPr lang="en-US" sz="2000" dirty="0"/>
              <a:t>capacity must be made available at the right place and at the right time</a:t>
            </a:r>
          </a:p>
          <a:p>
            <a:pPr lvl="1"/>
            <a:r>
              <a:rPr lang="en-US" sz="2000" dirty="0" smtClean="0"/>
              <a:t>Shortage </a:t>
            </a:r>
            <a:r>
              <a:rPr lang="en-US" sz="2000" dirty="0"/>
              <a:t>of skilled </a:t>
            </a:r>
            <a:r>
              <a:rPr lang="en-US" sz="2000" dirty="0" smtClean="0"/>
              <a:t>labor</a:t>
            </a:r>
            <a:endParaRPr lang="en-US" sz="20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05406436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Sales and Operations Planning in Service Industries  (Cont’d)</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The </a:t>
            </a:r>
            <a:r>
              <a:rPr lang="en-US" sz="2400" dirty="0"/>
              <a:t>various mixed strategies that can be used in S&amp;OP for services can broadly be classified into the following two categories:</a:t>
            </a:r>
          </a:p>
          <a:p>
            <a:pPr marL="857250" lvl="1" indent="-457200">
              <a:buFont typeface="+mj-lt"/>
              <a:buAutoNum type="alphaLcPeriod"/>
            </a:pPr>
            <a:r>
              <a:rPr lang="en-US" sz="2000" dirty="0" smtClean="0"/>
              <a:t>The </a:t>
            </a:r>
            <a:r>
              <a:rPr lang="en-US" sz="2000" dirty="0"/>
              <a:t>use of options to control capacity to match demand</a:t>
            </a:r>
          </a:p>
          <a:p>
            <a:pPr marL="857250" lvl="1" indent="-457200">
              <a:buFont typeface="+mj-lt"/>
              <a:buAutoNum type="alphaLcPeriod"/>
            </a:pPr>
            <a:r>
              <a:rPr lang="en-US" sz="2000" dirty="0" smtClean="0"/>
              <a:t>The </a:t>
            </a:r>
            <a:r>
              <a:rPr lang="en-US" sz="2000" dirty="0"/>
              <a:t>use of options to influence demand to match available capacity</a:t>
            </a:r>
          </a:p>
          <a:p>
            <a:pPr lvl="0"/>
            <a:r>
              <a:rPr lang="en-US" sz="2400" dirty="0" smtClean="0"/>
              <a:t>The </a:t>
            </a:r>
            <a:r>
              <a:rPr lang="en-US" sz="2400" dirty="0"/>
              <a:t>techniques of yield management attempt to match the time and price at which services are provided to the customers' willingness to pay for that level of service at the time </a:t>
            </a:r>
            <a:r>
              <a:rPr lang="en-US" sz="2400" dirty="0" smtClean="0"/>
              <a:t>it </a:t>
            </a:r>
            <a:r>
              <a:rPr lang="en-US" sz="2400" dirty="0"/>
              <a:t>is offered.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07568854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66800" y="0"/>
            <a:ext cx="7696200" cy="838200"/>
          </a:xfrm>
        </p:spPr>
        <p:txBody>
          <a:bodyPr>
            <a:noAutofit/>
          </a:bodyPr>
          <a:lstStyle/>
          <a:p>
            <a:pPr lvl="0"/>
            <a:r>
              <a:rPr lang="en-US" sz="2400" dirty="0"/>
              <a:t>Sustainable S&amp;OP—Sales Carbon Operations Planning (SCOP)</a:t>
            </a:r>
          </a:p>
        </p:txBody>
      </p:sp>
      <p:sp>
        <p:nvSpPr>
          <p:cNvPr id="5" name="Slide Number Placeholder 4"/>
          <p:cNvSpPr>
            <a:spLocks noGrp="1"/>
          </p:cNvSpPr>
          <p:nvPr>
            <p:ph type="sldNum" sz="quarter" idx="12"/>
          </p:nvPr>
        </p:nvSpPr>
        <p:spPr>
          <a:xfrm>
            <a:off x="8686800" y="6553200"/>
            <a:ext cx="457200" cy="304800"/>
          </a:xfrm>
        </p:spPr>
        <p:txBody>
          <a:bodyPr/>
          <a:lstStyle/>
          <a:p>
            <a:fld id="{B6F15528-21DE-4FAA-801E-634DDDAF4B2B}" type="slidenum">
              <a:rPr lang="en-US" smtClean="0"/>
              <a:pPr/>
              <a:t>29</a:t>
            </a:fld>
            <a:endParaRPr lang="en-US" dirty="0"/>
          </a:p>
        </p:txBody>
      </p:sp>
      <p:sp>
        <p:nvSpPr>
          <p:cNvPr id="8" name="Footer Placeholder 3"/>
          <p:cNvSpPr>
            <a:spLocks noGrp="1"/>
          </p:cNvSpPr>
          <p:nvPr>
            <p:ph type="ftr" sz="quarter" idx="11"/>
          </p:nvPr>
        </p:nvSpPr>
        <p:spPr>
          <a:xfrm>
            <a:off x="609600" y="6553200"/>
            <a:ext cx="7010400" cy="304800"/>
          </a:xfrm>
        </p:spPr>
        <p:txBody>
          <a:bodyPr/>
          <a:lstStyle/>
          <a:p>
            <a:r>
              <a:rPr lang="en-US" dirty="0" err="1" smtClean="0"/>
              <a:t>Venkataraman</a:t>
            </a:r>
            <a:r>
              <a:rPr lang="en-US" dirty="0" smtClean="0"/>
              <a:t> &amp; Pinto, Operations Management, 1e. SAGE, 2018.</a:t>
            </a:r>
            <a:endParaRPr lang="en-US"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914400"/>
            <a:ext cx="7809882" cy="4210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990600" y="5257800"/>
            <a:ext cx="4953000" cy="1200329"/>
          </a:xfrm>
          <a:prstGeom prst="rect">
            <a:avLst/>
          </a:prstGeom>
        </p:spPr>
        <p:txBody>
          <a:bodyPr wrap="square">
            <a:spAutoFit/>
          </a:bodyPr>
          <a:lstStyle/>
          <a:p>
            <a:r>
              <a:rPr lang="en-GB" sz="1200" dirty="0"/>
              <a:t>SOURCE: Sustainable Manufacturing Consulting. (2009). Sales carbon operations planning: A business process for the clean economy. </a:t>
            </a:r>
            <a:r>
              <a:rPr lang="en-GB" sz="1200" i="1" dirty="0"/>
              <a:t>Sustainable Manufacturing</a:t>
            </a:r>
          </a:p>
          <a:p>
            <a:r>
              <a:rPr lang="en-GB" sz="1200" i="1" dirty="0"/>
              <a:t>Consulting</a:t>
            </a:r>
            <a:r>
              <a:rPr lang="en-GB" sz="1200" dirty="0"/>
              <a:t>. Retrieved from http://www.sustainablemanufacturing.biz/media//DIR_17101/SCOP_White_Paper.pdf.</a:t>
            </a:r>
            <a:endParaRPr lang="en-GB" sz="1200" dirty="0"/>
          </a:p>
        </p:txBody>
      </p:sp>
    </p:spTree>
    <p:extLst>
      <p:ext uri="{BB962C8B-B14F-4D97-AF65-F5344CB8AC3E}">
        <p14:creationId xmlns:p14="http://schemas.microsoft.com/office/powerpoint/2010/main" val="28721649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Learning Objectives</a:t>
            </a:r>
            <a:endParaRPr lang="en-US" sz="2400" dirty="0"/>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Describe </a:t>
            </a:r>
            <a:r>
              <a:rPr lang="en-US" sz="2400" dirty="0"/>
              <a:t>the basic ideas behind sales and operations </a:t>
            </a:r>
            <a:r>
              <a:rPr lang="en-US" sz="2400" dirty="0" smtClean="0"/>
              <a:t>planning.</a:t>
            </a:r>
            <a:endParaRPr lang="en-US" sz="2400" dirty="0"/>
          </a:p>
          <a:p>
            <a:pPr lvl="0"/>
            <a:r>
              <a:rPr lang="en-US" sz="2400" dirty="0" smtClean="0"/>
              <a:t>Describe </a:t>
            </a:r>
            <a:r>
              <a:rPr lang="en-US" sz="2400" dirty="0"/>
              <a:t>the benefits of sales and operations </a:t>
            </a:r>
            <a:r>
              <a:rPr lang="en-US" sz="2400" dirty="0" smtClean="0"/>
              <a:t>planning.</a:t>
            </a:r>
            <a:endParaRPr lang="en-US" sz="2400" dirty="0"/>
          </a:p>
          <a:p>
            <a:pPr lvl="0"/>
            <a:r>
              <a:rPr lang="en-US" sz="2400" dirty="0" smtClean="0"/>
              <a:t>Demonstrate </a:t>
            </a:r>
            <a:r>
              <a:rPr lang="en-US" sz="2400" dirty="0"/>
              <a:t>the </a:t>
            </a:r>
            <a:r>
              <a:rPr lang="en-US" sz="2400" dirty="0" smtClean="0"/>
              <a:t>sales and operations planning </a:t>
            </a:r>
            <a:r>
              <a:rPr lang="en-US" sz="2400" dirty="0"/>
              <a:t>process and its key </a:t>
            </a:r>
            <a:r>
              <a:rPr lang="en-US" sz="2400" dirty="0" smtClean="0"/>
              <a:t>features.</a:t>
            </a:r>
            <a:endParaRPr lang="en-US" sz="2400" dirty="0"/>
          </a:p>
          <a:p>
            <a:pPr lvl="0"/>
            <a:r>
              <a:rPr lang="en-US" sz="2400" dirty="0" smtClean="0"/>
              <a:t>Compare </a:t>
            </a:r>
            <a:r>
              <a:rPr lang="en-US" sz="2400" dirty="0"/>
              <a:t>the options for influencing demand and supply in implementing a sales and operations </a:t>
            </a:r>
            <a:r>
              <a:rPr lang="en-US" sz="2400" dirty="0" smtClean="0"/>
              <a:t>plan.</a:t>
            </a:r>
            <a:endParaRPr lang="en-US" sz="2400" dirty="0"/>
          </a:p>
          <a:p>
            <a:pPr lvl="0"/>
            <a:r>
              <a:rPr lang="en-US" sz="2400" dirty="0" smtClean="0"/>
              <a:t>Identify </a:t>
            </a:r>
            <a:r>
              <a:rPr lang="en-US" sz="2400" dirty="0"/>
              <a:t>alternative sales and operations planning </a:t>
            </a:r>
            <a:r>
              <a:rPr lang="en-US" sz="2400" dirty="0" smtClean="0"/>
              <a:t>strategies </a:t>
            </a:r>
            <a:r>
              <a:rPr lang="en-US" sz="2400" dirty="0"/>
              <a:t>for product </a:t>
            </a:r>
            <a:r>
              <a:rPr lang="en-US" sz="2400" dirty="0" smtClean="0"/>
              <a:t>families.</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a:t>
            </a:fld>
            <a:endParaRPr lang="en-US"/>
          </a:p>
        </p:txBody>
      </p:sp>
      <p:sp>
        <p:nvSpPr>
          <p:cNvPr id="8" name="Footer Placeholder 3"/>
          <p:cNvSpPr>
            <a:spLocks noGrp="1"/>
          </p:cNvSpPr>
          <p:nvPr>
            <p:ph type="ftr" sz="quarter" idx="11"/>
          </p:nvPr>
        </p:nvSpPr>
        <p:spPr/>
        <p:txBody>
          <a:bodyPr/>
          <a:lstStyle/>
          <a:p>
            <a:r>
              <a:rPr lang="en-US" dirty="0" err="1" smtClean="0"/>
              <a:t>Venkataraman</a:t>
            </a:r>
            <a:r>
              <a:rPr lang="en-US" dirty="0" smtClean="0"/>
              <a:t> &amp; Pinto, Operations Management, 1e. SAGE, 2018.</a:t>
            </a:r>
            <a:endParaRPr lang="en-US" dirty="0"/>
          </a:p>
        </p:txBody>
      </p:sp>
    </p:spTree>
    <p:extLst>
      <p:ext uri="{BB962C8B-B14F-4D97-AF65-F5344CB8AC3E}">
        <p14:creationId xmlns:p14="http://schemas.microsoft.com/office/powerpoint/2010/main" val="345442165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Benefits of SCOP</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SCOP </a:t>
            </a:r>
            <a:r>
              <a:rPr lang="en-US" sz="2400" dirty="0"/>
              <a:t>reduces the risks and costs associated with scarcity of raw materials and </a:t>
            </a:r>
            <a:r>
              <a:rPr lang="en-US" sz="2400" dirty="0" smtClean="0"/>
              <a:t>energy </a:t>
            </a:r>
            <a:r>
              <a:rPr lang="en-US" sz="2400" dirty="0"/>
              <a:t>sources.</a:t>
            </a:r>
          </a:p>
          <a:p>
            <a:pPr lvl="0"/>
            <a:r>
              <a:rPr lang="en-US" sz="2400" dirty="0" smtClean="0"/>
              <a:t>It </a:t>
            </a:r>
            <a:r>
              <a:rPr lang="en-US" sz="2400" dirty="0"/>
              <a:t>offers the ability to attract new capital from investors interested in sustainability.</a:t>
            </a:r>
          </a:p>
          <a:p>
            <a:pPr lvl="0"/>
            <a:r>
              <a:rPr lang="en-US" sz="2400" dirty="0" smtClean="0"/>
              <a:t>The </a:t>
            </a:r>
            <a:r>
              <a:rPr lang="en-US" sz="2400" dirty="0"/>
              <a:t>design of green </a:t>
            </a:r>
            <a:r>
              <a:rPr lang="en-US" sz="2400" dirty="0" smtClean="0"/>
              <a:t>products </a:t>
            </a:r>
            <a:r>
              <a:rPr lang="en-US" sz="2400" dirty="0"/>
              <a:t>as a result of SCOP will attract new </a:t>
            </a:r>
            <a:r>
              <a:rPr lang="en-US" sz="2400" dirty="0" smtClean="0"/>
              <a:t>customers.</a:t>
            </a:r>
            <a:endParaRPr lang="en-US" sz="2400" dirty="0"/>
          </a:p>
          <a:p>
            <a:pPr lvl="0"/>
            <a:r>
              <a:rPr lang="en-US" sz="2400" dirty="0" smtClean="0"/>
              <a:t>It </a:t>
            </a:r>
            <a:r>
              <a:rPr lang="en-US" sz="2400" dirty="0"/>
              <a:t>results in sources or opportunities for increased revenue from new projects produced to reduce carbon emissions and from integrating sustainability principles throughout the company’s supply chain.</a:t>
            </a:r>
          </a:p>
          <a:p>
            <a:pPr lvl="0"/>
            <a:r>
              <a:rPr lang="en-US" sz="2400" dirty="0" smtClean="0"/>
              <a:t>It </a:t>
            </a:r>
            <a:r>
              <a:rPr lang="en-US" sz="2400" dirty="0"/>
              <a:t>increases quality and innovation in addition to cost reduction.</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24877629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800" dirty="0" smtClean="0"/>
              <a:t> </a:t>
            </a:r>
            <a:r>
              <a:rPr lang="en-US" sz="2400" dirty="0"/>
              <a:t>Ethical Issues in S&amp;OP</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The SCOP process includes activities that attempt to reduce the environmental impact of excessive inventory, frequent shipments, and excessive production are a form of ethical behavior. </a:t>
            </a:r>
          </a:p>
          <a:p>
            <a:pPr lvl="0"/>
            <a:r>
              <a:rPr lang="en-US" sz="2400" dirty="0" smtClean="0"/>
              <a:t>Because one of the primary activities of S&amp;OP is acquiring human resources to meet expected demand, it is important that companies pay close attention to the type of human resources acquired and how these resources are used.</a:t>
            </a:r>
          </a:p>
          <a:p>
            <a:pPr lvl="0"/>
            <a:r>
              <a:rPr lang="en-US" sz="2400" dirty="0" smtClean="0"/>
              <a:t>Example of Kmart Black Friday in 2013.</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31</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7312493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Learning Objectives (Cont’d)</a:t>
            </a:r>
            <a:endParaRPr lang="en-US" sz="2400" dirty="0"/>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a:t>Use the trial and error method to develop a sales and operations </a:t>
            </a:r>
            <a:r>
              <a:rPr lang="en-US" sz="2400" dirty="0" smtClean="0"/>
              <a:t>plan.</a:t>
            </a:r>
            <a:endParaRPr lang="en-US" sz="2400" dirty="0"/>
          </a:p>
          <a:p>
            <a:pPr lvl="0"/>
            <a:r>
              <a:rPr lang="en-US" sz="2400" dirty="0" smtClean="0"/>
              <a:t>Explain </a:t>
            </a:r>
            <a:r>
              <a:rPr lang="en-US" sz="2400" dirty="0"/>
              <a:t>the benefits of sales and operations planning in supply </a:t>
            </a:r>
            <a:r>
              <a:rPr lang="en-US" sz="2400" dirty="0" smtClean="0"/>
              <a:t>chains.</a:t>
            </a:r>
            <a:endParaRPr lang="en-US" sz="2400" dirty="0"/>
          </a:p>
          <a:p>
            <a:pPr lvl="0"/>
            <a:r>
              <a:rPr lang="en-US" sz="2400" dirty="0" smtClean="0"/>
              <a:t>Describe </a:t>
            </a:r>
            <a:r>
              <a:rPr lang="en-US" sz="2400" dirty="0"/>
              <a:t>sales and operations planning for service </a:t>
            </a:r>
            <a:r>
              <a:rPr lang="en-US" sz="2400" dirty="0" smtClean="0"/>
              <a:t>firms.</a:t>
            </a:r>
            <a:endParaRPr lang="en-US" sz="2400" dirty="0"/>
          </a:p>
          <a:p>
            <a:pPr lvl="0"/>
            <a:r>
              <a:rPr lang="en-US" sz="2400" dirty="0" smtClean="0"/>
              <a:t>Detail </a:t>
            </a:r>
            <a:r>
              <a:rPr lang="en-US" sz="2400" dirty="0"/>
              <a:t>the importance of s</a:t>
            </a:r>
            <a:r>
              <a:rPr lang="en-US" sz="2400" dirty="0" smtClean="0"/>
              <a:t>ales carbon operations planning.</a:t>
            </a:r>
            <a:endParaRPr lang="en-US" sz="2400" dirty="0"/>
          </a:p>
          <a:p>
            <a:pPr lvl="0"/>
            <a:r>
              <a:rPr lang="en-US" sz="2400" dirty="0" smtClean="0"/>
              <a:t>Describe </a:t>
            </a:r>
            <a:r>
              <a:rPr lang="en-US" sz="2400" dirty="0"/>
              <a:t>the ethical issues that can arise in </a:t>
            </a:r>
            <a:r>
              <a:rPr lang="en-US" sz="2400" dirty="0" smtClean="0"/>
              <a:t>sales </a:t>
            </a:r>
            <a:r>
              <a:rPr lang="en-US" sz="2400" dirty="0"/>
              <a:t>and </a:t>
            </a:r>
            <a:r>
              <a:rPr lang="en-US" sz="2400" dirty="0" smtClean="0"/>
              <a:t>operations planning.</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8327770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Learning Objectives (Cont’d)</a:t>
            </a:r>
            <a:endParaRPr lang="en-US" sz="2400" dirty="0"/>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a:t>Use the trial and error method to develop a sales and operations </a:t>
            </a:r>
            <a:r>
              <a:rPr lang="en-US" sz="2400" dirty="0" smtClean="0"/>
              <a:t>plan.</a:t>
            </a:r>
            <a:endParaRPr lang="en-US" sz="2400" dirty="0"/>
          </a:p>
          <a:p>
            <a:pPr lvl="0"/>
            <a:r>
              <a:rPr lang="en-US" sz="2400" dirty="0" smtClean="0"/>
              <a:t>Explain </a:t>
            </a:r>
            <a:r>
              <a:rPr lang="en-US" sz="2400" dirty="0"/>
              <a:t>the benefits of sales and operations planning in supply </a:t>
            </a:r>
            <a:r>
              <a:rPr lang="en-US" sz="2400" dirty="0" smtClean="0"/>
              <a:t>chains.</a:t>
            </a:r>
            <a:endParaRPr lang="en-US" sz="2400" dirty="0"/>
          </a:p>
          <a:p>
            <a:pPr lvl="0"/>
            <a:r>
              <a:rPr lang="en-US" sz="2400" dirty="0" smtClean="0"/>
              <a:t>Describe </a:t>
            </a:r>
            <a:r>
              <a:rPr lang="en-US" sz="2400" dirty="0"/>
              <a:t>sales and operations planning for service </a:t>
            </a:r>
            <a:r>
              <a:rPr lang="en-US" sz="2400" dirty="0" smtClean="0"/>
              <a:t>firms.</a:t>
            </a:r>
            <a:endParaRPr lang="en-US" sz="2400" dirty="0"/>
          </a:p>
          <a:p>
            <a:pPr lvl="0"/>
            <a:r>
              <a:rPr lang="en-US" sz="2400" dirty="0" smtClean="0"/>
              <a:t>Detail </a:t>
            </a:r>
            <a:r>
              <a:rPr lang="en-US" sz="2400" dirty="0"/>
              <a:t>the importance of </a:t>
            </a:r>
            <a:r>
              <a:rPr lang="en-US" sz="2400" dirty="0" smtClean="0"/>
              <a:t>sales carbon operations planning.</a:t>
            </a:r>
            <a:endParaRPr lang="en-US" sz="2400" dirty="0"/>
          </a:p>
          <a:p>
            <a:pPr lvl="0"/>
            <a:r>
              <a:rPr lang="en-US" sz="2400" dirty="0" smtClean="0"/>
              <a:t>Describe </a:t>
            </a:r>
            <a:r>
              <a:rPr lang="en-US" sz="2400" dirty="0"/>
              <a:t>the ethical issues that can arise in </a:t>
            </a:r>
            <a:r>
              <a:rPr lang="en-US" sz="2400" dirty="0" smtClean="0"/>
              <a:t>sales </a:t>
            </a:r>
            <a:r>
              <a:rPr lang="en-US" sz="2400" dirty="0"/>
              <a:t>and </a:t>
            </a:r>
            <a:r>
              <a:rPr lang="en-US" sz="2400" dirty="0" smtClean="0"/>
              <a:t>operations planning.</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3542188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The Basics of Sales and Operations Planning</a:t>
            </a:r>
            <a:endParaRPr lang="en-US" sz="2400" dirty="0"/>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Problems </a:t>
            </a:r>
            <a:r>
              <a:rPr lang="en-US" sz="2400" dirty="0"/>
              <a:t>caused by the mismatch between supply and demand:</a:t>
            </a:r>
          </a:p>
          <a:p>
            <a:pPr lvl="1"/>
            <a:r>
              <a:rPr lang="en-US" sz="2000" dirty="0" smtClean="0"/>
              <a:t>Disruptions </a:t>
            </a:r>
            <a:r>
              <a:rPr lang="en-US" sz="2000" dirty="0"/>
              <a:t>in supply that cause delays in production and on-time delivery</a:t>
            </a:r>
          </a:p>
          <a:p>
            <a:pPr lvl="1"/>
            <a:r>
              <a:rPr lang="en-US" sz="2000" dirty="0" smtClean="0"/>
              <a:t>Excess </a:t>
            </a:r>
            <a:r>
              <a:rPr lang="en-US" sz="2000" dirty="0"/>
              <a:t>inventories and obsolete products</a:t>
            </a:r>
          </a:p>
          <a:p>
            <a:pPr lvl="1"/>
            <a:r>
              <a:rPr lang="en-US" sz="2000" dirty="0" smtClean="0"/>
              <a:t>Material </a:t>
            </a:r>
            <a:r>
              <a:rPr lang="en-US" sz="2000" dirty="0"/>
              <a:t>and product shortages that lead to increased expediting, stock-outs, lower profits, </a:t>
            </a:r>
            <a:r>
              <a:rPr lang="en-US" sz="2000" dirty="0" smtClean="0"/>
              <a:t>etc.</a:t>
            </a:r>
          </a:p>
          <a:p>
            <a:pPr lvl="1"/>
            <a:r>
              <a:rPr lang="en-US" sz="2000" dirty="0" smtClean="0"/>
              <a:t>Poor </a:t>
            </a:r>
            <a:r>
              <a:rPr lang="en-US" sz="2000" dirty="0"/>
              <a:t>resource use or lack of resources when needed</a:t>
            </a:r>
          </a:p>
          <a:p>
            <a:pPr lvl="1"/>
            <a:r>
              <a:rPr lang="en-US" sz="2000" dirty="0" smtClean="0"/>
              <a:t>Production </a:t>
            </a:r>
            <a:r>
              <a:rPr lang="en-US" sz="2000" dirty="0"/>
              <a:t>and supply chain bottlenecks that result in unacceptable lead times</a:t>
            </a:r>
          </a:p>
          <a:p>
            <a:pPr lvl="1"/>
            <a:r>
              <a:rPr lang="en-US" sz="2000" dirty="0" smtClean="0"/>
              <a:t>Lack </a:t>
            </a:r>
            <a:r>
              <a:rPr lang="en-US" sz="2000" dirty="0"/>
              <a:t>of coordination and poor collaboration between internal or external </a:t>
            </a:r>
            <a:r>
              <a:rPr lang="en-US" sz="2000" dirty="0" smtClean="0"/>
              <a:t>stakeholders</a:t>
            </a:r>
            <a:endParaRPr lang="en-US" sz="20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6053844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Benefits of Sales and Operations Planning</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Achieve </a:t>
            </a:r>
            <a:r>
              <a:rPr lang="en-US" sz="2400" dirty="0"/>
              <a:t>greater understanding of demand and supply across the company through better alignment of supply and </a:t>
            </a:r>
            <a:r>
              <a:rPr lang="en-US" sz="2400" dirty="0" smtClean="0"/>
              <a:t>demand.</a:t>
            </a:r>
            <a:endParaRPr lang="en-US" sz="2400" dirty="0"/>
          </a:p>
          <a:p>
            <a:pPr lvl="0"/>
            <a:r>
              <a:rPr lang="en-US" sz="2400" dirty="0" smtClean="0"/>
              <a:t>Improve </a:t>
            </a:r>
            <a:r>
              <a:rPr lang="en-US" sz="2400" dirty="0"/>
              <a:t>revenues, decrease costs, and increase customer </a:t>
            </a:r>
            <a:r>
              <a:rPr lang="en-US" sz="2400" dirty="0" smtClean="0"/>
              <a:t>satisfaction.</a:t>
            </a:r>
            <a:endParaRPr lang="en-US" sz="2400" dirty="0"/>
          </a:p>
          <a:p>
            <a:pPr lvl="0"/>
            <a:r>
              <a:rPr lang="en-US" sz="2400" dirty="0" smtClean="0"/>
              <a:t>Improve </a:t>
            </a:r>
            <a:r>
              <a:rPr lang="en-US" sz="2400" dirty="0"/>
              <a:t>the product life cycle management </a:t>
            </a:r>
            <a:r>
              <a:rPr lang="en-US" sz="2400" dirty="0" smtClean="0"/>
              <a:t>process.</a:t>
            </a:r>
            <a:endParaRPr lang="en-US" sz="2400" dirty="0"/>
          </a:p>
          <a:p>
            <a:pPr lvl="0"/>
            <a:r>
              <a:rPr lang="en-US" sz="2400" dirty="0" smtClean="0"/>
              <a:t>Improve </a:t>
            </a:r>
            <a:r>
              <a:rPr lang="en-US" sz="2400" dirty="0"/>
              <a:t>financial </a:t>
            </a:r>
            <a:r>
              <a:rPr lang="en-US" sz="2400" dirty="0" smtClean="0"/>
              <a:t>performance.</a:t>
            </a:r>
            <a:endParaRPr lang="en-US" sz="2400" dirty="0"/>
          </a:p>
          <a:p>
            <a:pPr lvl="0"/>
            <a:r>
              <a:rPr lang="en-US" sz="2400" dirty="0" smtClean="0"/>
              <a:t>Fosters </a:t>
            </a:r>
            <a:r>
              <a:rPr lang="en-US" sz="2400" dirty="0"/>
              <a:t>communication between </a:t>
            </a:r>
            <a:r>
              <a:rPr lang="en-US" sz="2400" dirty="0" smtClean="0"/>
              <a:t>departments.</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9510147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Objectives of Sales and Operations Planning</a:t>
            </a:r>
          </a:p>
        </p:txBody>
      </p:sp>
      <p:sp>
        <p:nvSpPr>
          <p:cNvPr id="5" name="Slide Number Placeholder 4"/>
          <p:cNvSpPr>
            <a:spLocks noGrp="1"/>
          </p:cNvSpPr>
          <p:nvPr>
            <p:ph type="sldNum" sz="quarter" idx="12"/>
          </p:nvPr>
        </p:nvSpPr>
        <p:spPr/>
        <p:txBody>
          <a:bodyPr/>
          <a:lstStyle/>
          <a:p>
            <a:fld id="{B6F15528-21DE-4FAA-801E-634DDDAF4B2B}" type="slidenum">
              <a:rPr lang="en-US" smtClean="0"/>
              <a:pPr/>
              <a:t>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531189"/>
            <a:ext cx="8093075" cy="38556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341731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pPr lvl="0"/>
            <a:r>
              <a:rPr lang="en-US" sz="2400" dirty="0"/>
              <a:t>Top-Down vs. Bottom-Up: How </a:t>
            </a:r>
            <a:r>
              <a:rPr lang="en-US" sz="2400" dirty="0"/>
              <a:t>S</a:t>
            </a:r>
            <a:r>
              <a:rPr lang="en-US" sz="2400" dirty="0" smtClean="0"/>
              <a:t>hould </a:t>
            </a:r>
            <a:r>
              <a:rPr lang="en-US" sz="2400" dirty="0"/>
              <a:t>S&amp;OP Planning Proceed?</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The </a:t>
            </a:r>
            <a:r>
              <a:rPr lang="en-US" sz="2400" dirty="0"/>
              <a:t>top-down approach to sales and operations planning is the simplest because it is driven by a single aggregate sales forecast. </a:t>
            </a:r>
            <a:endParaRPr lang="en-US" sz="2400" dirty="0" smtClean="0"/>
          </a:p>
          <a:p>
            <a:pPr lvl="0"/>
            <a:r>
              <a:rPr lang="en-US" sz="2400" dirty="0" smtClean="0"/>
              <a:t>Bottom-up </a:t>
            </a:r>
            <a:r>
              <a:rPr lang="en-US" sz="2400" dirty="0"/>
              <a:t>planning is used by those companies whose mix of product and service offerings changes from period to period or by companies whose the resource requirements vary greatly across these product and service mix offerings</a:t>
            </a:r>
            <a:r>
              <a:rPr lang="en-US" sz="2400" dirty="0" smtClean="0"/>
              <a:t>.</a:t>
            </a:r>
          </a:p>
        </p:txBody>
      </p:sp>
      <p:sp>
        <p:nvSpPr>
          <p:cNvPr id="5" name="Slide Number Placeholder 4"/>
          <p:cNvSpPr>
            <a:spLocks noGrp="1"/>
          </p:cNvSpPr>
          <p:nvPr>
            <p:ph type="sldNum" sz="quarter" idx="12"/>
          </p:nvPr>
        </p:nvSpPr>
        <p:spPr/>
        <p:txBody>
          <a:bodyPr/>
          <a:lstStyle/>
          <a:p>
            <a:fld id="{B6F15528-21DE-4FAA-801E-634DDDAF4B2B}" type="slidenum">
              <a:rPr lang="en-US" smtClean="0"/>
              <a:pPr/>
              <a:t>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519321690"/>
      </p:ext>
    </p:extLst>
  </p:cSld>
  <p:clrMapOvr>
    <a:masterClrMapping/>
  </p:clrMapOvr>
  <p:timing>
    <p:tnLst>
      <p:par>
        <p:cTn id="1" dur="indefinite" restart="never" nodeType="tmRoot"/>
      </p:par>
    </p:tnLst>
  </p:timing>
</p:sld>
</file>

<file path=ppt/theme/theme1.xml><?xml version="1.0" encoding="utf-8"?>
<a:theme xmlns:a="http://schemas.openxmlformats.org/drawingml/2006/main" name="Venkataraman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VenkataramanTheme</Template>
  <TotalTime>6376</TotalTime>
  <Words>2080</Words>
  <Application>Microsoft Office PowerPoint</Application>
  <PresentationFormat>On-screen Show (4:3)</PresentationFormat>
  <Paragraphs>193</Paragraphs>
  <Slides>31</Slides>
  <Notes>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VenkataramanTheme</vt:lpstr>
      <vt:lpstr>PowerPoint Presentation</vt:lpstr>
      <vt:lpstr>Chapter 17: Sales and Operations Planning</vt:lpstr>
      <vt:lpstr>Learning Objectives</vt:lpstr>
      <vt:lpstr>Learning Objectives (Cont’d)</vt:lpstr>
      <vt:lpstr>Learning Objectives (Cont’d)</vt:lpstr>
      <vt:lpstr>The Basics of Sales and Operations Planning</vt:lpstr>
      <vt:lpstr>Benefits of Sales and Operations Planning</vt:lpstr>
      <vt:lpstr>Objectives of Sales and Operations Planning</vt:lpstr>
      <vt:lpstr>Top-Down vs. Bottom-Up: How Should S&amp;OP Planning Proceed?</vt:lpstr>
      <vt:lpstr>Options for Influencing Demand and Supply</vt:lpstr>
      <vt:lpstr>Sales and Operations Planning Strategies (Level Strategy) </vt:lpstr>
      <vt:lpstr>Chase Strategy</vt:lpstr>
      <vt:lpstr>Mixed Strategy</vt:lpstr>
      <vt:lpstr>Methods for Sales and Operations Planning</vt:lpstr>
      <vt:lpstr>Using the Trial and Error Method to Develop a Sales and Operation Plan</vt:lpstr>
      <vt:lpstr>Example 17.1</vt:lpstr>
      <vt:lpstr>Example 17.1 (Cont’d)</vt:lpstr>
      <vt:lpstr>Example 17.1 (Cont’d)</vt:lpstr>
      <vt:lpstr>Example 17.1 (Cont’d)</vt:lpstr>
      <vt:lpstr>Example 17.1 (Cont’d)</vt:lpstr>
      <vt:lpstr>Example 17.1 (Cont’d)</vt:lpstr>
      <vt:lpstr>Sales and Operations Planning in Supply Chains </vt:lpstr>
      <vt:lpstr>Global Sales and Operations Planning (Challenges)</vt:lpstr>
      <vt:lpstr>Global Sales and Operations Planning (Evolution)</vt:lpstr>
      <vt:lpstr>Global Sales and Operations Planning (Implementation Actions)</vt:lpstr>
      <vt:lpstr>Benefits of Global S&amp;OP</vt:lpstr>
      <vt:lpstr>Sales and Operations Planning in Service Industries</vt:lpstr>
      <vt:lpstr>Sales and Operations Planning in Service Industries  (Cont’d)</vt:lpstr>
      <vt:lpstr>Sustainable S&amp;OP—Sales Carbon Operations Planning (SCOP)</vt:lpstr>
      <vt:lpstr>Benefits of SCOP</vt:lpstr>
      <vt:lpstr> Ethical Issues in S&amp;OP</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Ancheta, Katie</dc:creator>
  <cp:lastModifiedBy>Wright, Jennie</cp:lastModifiedBy>
  <cp:revision>358</cp:revision>
  <dcterms:created xsi:type="dcterms:W3CDTF">2006-08-16T00:00:00Z</dcterms:created>
  <dcterms:modified xsi:type="dcterms:W3CDTF">2017-01-06T13:07:32Z</dcterms:modified>
</cp:coreProperties>
</file>